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75" r:id="rId4"/>
    <p:sldId id="258" r:id="rId5"/>
    <p:sldId id="261" r:id="rId6"/>
    <p:sldId id="281" r:id="rId7"/>
    <p:sldId id="277" r:id="rId8"/>
    <p:sldId id="263" r:id="rId9"/>
    <p:sldId id="278" r:id="rId10"/>
    <p:sldId id="264" r:id="rId11"/>
    <p:sldId id="273" r:id="rId12"/>
    <p:sldId id="280" r:id="rId13"/>
    <p:sldId id="265" r:id="rId14"/>
    <p:sldId id="266" r:id="rId15"/>
    <p:sldId id="267" r:id="rId16"/>
    <p:sldId id="268" r:id="rId17"/>
    <p:sldId id="276" r:id="rId18"/>
    <p:sldId id="262" r:id="rId19"/>
    <p:sldId id="272" r:id="rId20"/>
    <p:sldId id="284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FFCC"/>
    <a:srgbClr val="FF66FF"/>
    <a:srgbClr val="FF0066"/>
    <a:srgbClr val="00CC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60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023C-99AB-40DC-97AF-9420360072D0}" type="datetimeFigureOut">
              <a:rPr lang="ru-RU" smtClean="0"/>
              <a:pPr/>
              <a:t>14.12.2016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71A9-CEE4-4892-80A8-A112EF3E7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3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71A9-CEE4-4892-80A8-A112EF3E77D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38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717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18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20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22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2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722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E072E0-32F9-4B23-9855-E42DFF171A9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061A-C1A8-4BF5-8E5E-E06264E0389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F2AF5-880D-44AC-A601-F106107109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1F9FC6-27C0-4B17-A0C9-B652AF192DA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E0EE9-640A-4AB0-857A-4745AC8A72F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717ED-C80B-4D8A-8F30-753525D0389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D550-E870-4CB5-BB4F-1A2D578F41C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A50A-C260-4E5D-9B38-54EE51B943A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D3AE-7A10-4E24-92FB-6EF87B28C31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E2583-C156-4D06-B5FC-F8544CDF0DE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68199-0050-4B2E-8AFF-4D5F1518991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8506E-8E13-4930-81E8-270F0772C67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19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20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87BC69A-B869-4B29-9D33-97E288179CD0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sndAc>
      <p:stSnd>
        <p:snd r:embed="rId14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543800" cy="3276600"/>
          </a:xfrm>
        </p:spPr>
        <p:txBody>
          <a:bodyPr/>
          <a:lstStyle/>
          <a:p>
            <a:r>
              <a:rPr lang="ru-RU" sz="4800" b="1" dirty="0"/>
              <a:t>«Закрепление знаний о предложениях с однородными членами»</a:t>
            </a:r>
          </a:p>
        </p:txBody>
      </p:sp>
    </p:spTree>
  </p:cSld>
  <p:clrMapOvr>
    <a:masterClrMapping/>
  </p:clrMapOvr>
  <p:transition spd="slow"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r>
              <a:rPr lang="ru-RU" b="1"/>
              <a:t>Человек здоровеет не от лени,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Гуляй,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От науки крепнет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7200"/>
            <a:ext cx="4267200" cy="5668963"/>
          </a:xfrm>
        </p:spPr>
        <p:txBody>
          <a:bodyPr/>
          <a:lstStyle/>
          <a:p>
            <a:r>
              <a:rPr lang="ru-RU" b="1"/>
              <a:t>разум и руки.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а от труда.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но дело не забывай</a:t>
            </a:r>
            <a:r>
              <a:rPr lang="ru-RU"/>
              <a:t>.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276600" y="1143000"/>
            <a:ext cx="1600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438400" y="2209800"/>
            <a:ext cx="2514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438400" y="990600"/>
            <a:ext cx="37338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72" name="Picture 12" descr="пословицы плет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1673225" cy="207645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73" name="Picture 13" descr="земля"/>
          <p:cNvPicPr>
            <a:picLocks noChangeAspect="1" noChangeArrowheads="1"/>
          </p:cNvPicPr>
          <p:nvPr/>
        </p:nvPicPr>
        <p:blipFill>
          <a:blip r:embed="rId4"/>
          <a:srcRect t="27502" b="13266"/>
          <a:stretch>
            <a:fillRect/>
          </a:stretch>
        </p:blipFill>
        <p:spPr bwMode="auto">
          <a:xfrm>
            <a:off x="5257800" y="4114800"/>
            <a:ext cx="2803525" cy="2133600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848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</a:p>
        </p:txBody>
      </p:sp>
      <p:pic>
        <p:nvPicPr>
          <p:cNvPr id="32774" name="Picture 6" descr="Рис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3000375" cy="2076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429288"/>
          </a:xfrm>
        </p:spPr>
        <p:txBody>
          <a:bodyPr/>
          <a:lstStyle/>
          <a:p>
            <a:r>
              <a:rPr lang="ru-RU" i="1" dirty="0" smtClean="0"/>
              <a:t>Составь из слов предложения с однородными членами . Поставь знаки препинания </a:t>
            </a:r>
            <a:endParaRPr lang="ru-RU" i="1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ru-RU" b="1"/>
              <a:t>Расцветает, а, отдыхает, весной, зимой, земля.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Аккуратно, девочка, и, написала, диктант, грамотно.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Солнце, не, но, зимой, светит, греет.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533400"/>
            <a:ext cx="5181600" cy="1143000"/>
          </a:xfrm>
        </p:spPr>
        <p:txBody>
          <a:bodyPr/>
          <a:lstStyle/>
          <a:p>
            <a:r>
              <a:rPr lang="ru-RU" sz="2800" b="1"/>
              <a:t>Расцветает, а, отдыхает, весной, зимой, земля.</a:t>
            </a:r>
          </a:p>
          <a:p>
            <a:pPr>
              <a:buFont typeface="Wingdings" pitchFamily="2" charset="2"/>
              <a:buNone/>
            </a:pPr>
            <a:endParaRPr lang="ru-RU" sz="2800" b="1"/>
          </a:p>
        </p:txBody>
      </p:sp>
      <p:graphicFrame>
        <p:nvGraphicFramePr>
          <p:cNvPr id="1946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8163" y="533400"/>
          <a:ext cx="2397125" cy="3581400"/>
        </p:xfrm>
        <a:graphic>
          <a:graphicData uri="http://schemas.openxmlformats.org/presentationml/2006/ole">
            <p:oleObj spid="_x0000_s19464" name="Image" r:id="rId4" imgW="488874" imgH="729719" progId="">
              <p:embed/>
            </p:oleObj>
          </a:graphicData>
        </a:graphic>
      </p:graphicFrame>
      <p:pic>
        <p:nvPicPr>
          <p:cNvPr id="19465" name="Picture 9" descr="вес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676400"/>
            <a:ext cx="4932363" cy="2487613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22325" y="4916488"/>
            <a:ext cx="70770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Зимой земля отдыхает, а весной расцветает.</a:t>
            </a:r>
          </a:p>
        </p:txBody>
      </p:sp>
    </p:spTree>
  </p:cSld>
  <p:clrMapOvr>
    <a:masterClrMapping/>
  </p:clrMapOvr>
  <p:transition spd="slow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524000"/>
          </a:xfrm>
        </p:spPr>
        <p:txBody>
          <a:bodyPr/>
          <a:lstStyle/>
          <a:p>
            <a:r>
              <a:rPr lang="ru-RU" b="1"/>
              <a:t>Аккуратно, девочка, и, написала, диктант, грамотно.</a:t>
            </a:r>
          </a:p>
          <a:p>
            <a:pPr>
              <a:buFont typeface="Wingdings" pitchFamily="2" charset="2"/>
              <a:buNone/>
            </a:pPr>
            <a:endParaRPr lang="ru-RU" b="1"/>
          </a:p>
        </p:txBody>
      </p:sp>
      <p:pic>
        <p:nvPicPr>
          <p:cNvPr id="20483" name="Picture 3" descr="девочка за парт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3000"/>
            <a:ext cx="2408238" cy="3886200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8458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Девочка написала диктант аккуратно и грамотно.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ru-RU" b="1"/>
              <a:t>Солнце, не, но, зимой, светит, греет.</a:t>
            </a:r>
          </a:p>
        </p:txBody>
      </p:sp>
      <p:pic>
        <p:nvPicPr>
          <p:cNvPr id="21507" name="Picture 3" descr="с приходом зи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95400"/>
            <a:ext cx="5065713" cy="3467100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79525" y="5297488"/>
            <a:ext cx="649287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Зимой солнце светит, но не греет.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357586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/>
              <a:t>Прочитайте. Найдите речевые ошибки.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лнце 2"/>
          <p:cNvSpPr/>
          <p:nvPr/>
        </p:nvSpPr>
        <p:spPr>
          <a:xfrm>
            <a:off x="7643834" y="0"/>
            <a:ext cx="1285884" cy="114296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7072330" y="4572008"/>
            <a:ext cx="1714512" cy="142876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14282" y="4429132"/>
            <a:ext cx="1785950" cy="1571636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42844" y="0"/>
            <a:ext cx="1285884" cy="114296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534400" cy="6172200"/>
          </a:xfrm>
        </p:spPr>
        <p:txBody>
          <a:bodyPr/>
          <a:lstStyle/>
          <a:p>
            <a:r>
              <a:rPr lang="ru-RU" sz="4400" b="1">
                <a:solidFill>
                  <a:srgbClr val="FFFF00"/>
                </a:solidFill>
              </a:rPr>
              <a:t>Голосистый звонкий звонок прозвенел весело. Голосистый школьный звонок прозвенел звонко.</a:t>
            </a:r>
          </a:p>
          <a:p>
            <a:r>
              <a:rPr lang="ru-RU" sz="4400" b="1">
                <a:solidFill>
                  <a:schemeClr val="hlink"/>
                </a:solidFill>
              </a:rPr>
              <a:t>Наступили короткие минуты отдыха. Наступили короткие минуты разминки.</a:t>
            </a:r>
          </a:p>
        </p:txBody>
      </p:sp>
      <p:pic>
        <p:nvPicPr>
          <p:cNvPr id="13316" name="Picture 4" descr="smil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10200"/>
            <a:ext cx="3384550" cy="981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317" name="Picture 5" descr="kolo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066800"/>
            <a:ext cx="1295400" cy="1079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19"/>
          <p:cNvPicPr>
            <a:picLocks noChangeAspect="1" noChangeArrowheads="1"/>
          </p:cNvPicPr>
          <p:nvPr/>
        </p:nvPicPr>
        <p:blipFill>
          <a:blip r:embed="rId3" cstate="print">
            <a:lum contrast="-18000"/>
          </a:blip>
          <a:srcRect/>
          <a:stretch>
            <a:fillRect/>
          </a:stretch>
        </p:blipFill>
        <p:spPr bwMode="auto">
          <a:xfrm>
            <a:off x="228600" y="304800"/>
            <a:ext cx="2838450" cy="2122488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8077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Сказка - ложь, 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да в ней намёк,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добрым молодцам урок.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8"/>
          <p:cNvPicPr>
            <a:picLocks noChangeAspect="1" noChangeArrowheads="1"/>
          </p:cNvPicPr>
          <p:nvPr/>
        </p:nvPicPr>
        <p:blipFill>
          <a:blip r:embed="rId3" cstate="print"/>
          <a:srcRect l="1575" b="2222"/>
          <a:stretch>
            <a:fillRect/>
          </a:stretch>
        </p:blipFill>
        <p:spPr bwMode="auto">
          <a:xfrm>
            <a:off x="6858000" y="3505200"/>
            <a:ext cx="2055813" cy="28956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201" name="Picture 9" descr="утренни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2514600" cy="2132013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2484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УРОК - СКАЗКА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05"/>
            <a:ext cx="7772400" cy="1357321"/>
          </a:xfrm>
        </p:spPr>
        <p:txBody>
          <a:bodyPr/>
          <a:lstStyle/>
          <a:p>
            <a:r>
              <a:rPr lang="ru-RU" dirty="0" smtClean="0">
                <a:effectLst>
                  <a:innerShdw blurRad="63500" dist="50800" dir="13500000">
                    <a:schemeClr val="bg2">
                      <a:lumMod val="40000"/>
                      <a:lumOff val="60000"/>
                      <a:alpha val="50000"/>
                    </a:schemeClr>
                  </a:innerShdw>
                </a:effectLst>
              </a:rPr>
              <a:t>Ключ к тесту </a:t>
            </a:r>
            <a:endParaRPr lang="ru-RU" dirty="0">
              <a:effectLst>
                <a:innerShdw blurRad="63500" dist="50800" dir="13500000">
                  <a:schemeClr val="bg2">
                    <a:lumMod val="40000"/>
                    <a:lumOff val="60000"/>
                    <a:alpha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34" y="2285992"/>
            <a:ext cx="8215370" cy="4071966"/>
          </a:xfrm>
        </p:spPr>
        <p:txBody>
          <a:bodyPr/>
          <a:lstStyle/>
          <a:p>
            <a:pPr fontAlgn="t"/>
            <a:r>
              <a:rPr lang="ru-RU" sz="4800" b="1" dirty="0" smtClean="0"/>
              <a:t>1 – (в)  </a:t>
            </a:r>
            <a:r>
              <a:rPr lang="ru-RU" sz="4800" b="1" dirty="0" smtClean="0"/>
              <a:t> </a:t>
            </a:r>
            <a:endParaRPr lang="ru-RU" sz="4800" b="1" dirty="0" smtClean="0"/>
          </a:p>
          <a:p>
            <a:pPr fontAlgn="t"/>
            <a:r>
              <a:rPr lang="ru-RU" sz="4800" b="1" dirty="0" smtClean="0"/>
              <a:t>  </a:t>
            </a:r>
            <a:r>
              <a:rPr lang="ru-RU" sz="4800" b="1" dirty="0" smtClean="0"/>
              <a:t>   </a:t>
            </a:r>
            <a:r>
              <a:rPr lang="ru-RU" sz="4800" b="1" dirty="0" smtClean="0"/>
              <a:t>2 – (в)</a:t>
            </a:r>
            <a:endParaRPr lang="ru-RU" sz="4800" dirty="0" smtClean="0"/>
          </a:p>
          <a:p>
            <a:pPr fontAlgn="t"/>
            <a:r>
              <a:rPr lang="ru-RU" sz="4800" b="1" dirty="0" smtClean="0"/>
              <a:t>   </a:t>
            </a:r>
            <a:r>
              <a:rPr lang="ru-RU" sz="4800" b="1" dirty="0" smtClean="0"/>
              <a:t>      </a:t>
            </a:r>
            <a:r>
              <a:rPr lang="ru-RU" sz="4800" b="1" dirty="0" smtClean="0"/>
              <a:t>3 – (б)</a:t>
            </a:r>
            <a:endParaRPr lang="ru-RU" sz="4800" dirty="0" smtClean="0"/>
          </a:p>
          <a:p>
            <a:pPr fontAlgn="t"/>
            <a:r>
              <a:rPr lang="ru-RU" sz="4800" b="1" dirty="0" smtClean="0"/>
              <a:t>       </a:t>
            </a:r>
            <a:r>
              <a:rPr lang="ru-RU" sz="4800" b="1" dirty="0" smtClean="0"/>
              <a:t>      </a:t>
            </a:r>
            <a:r>
              <a:rPr lang="ru-RU" sz="4800" b="1" dirty="0" smtClean="0"/>
              <a:t>4 – (а) </a:t>
            </a:r>
          </a:p>
          <a:p>
            <a:pPr fontAlgn="t"/>
            <a:endParaRPr lang="ru-RU" b="1" dirty="0" smtClean="0"/>
          </a:p>
          <a:p>
            <a:pPr fontAlgn="t"/>
            <a:r>
              <a:rPr lang="ru-RU" b="1" dirty="0" smtClean="0"/>
              <a:t> </a:t>
            </a:r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5" descr="E:\картинки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27691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3714776" cy="310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      Знаем .</a:t>
                      </a:r>
                      <a:endParaRPr lang="ru-RU" sz="3200" dirty="0"/>
                    </a:p>
                  </a:txBody>
                  <a:tcPr/>
                </a:tc>
              </a:tr>
              <a:tr h="217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</a:t>
                      </a:r>
                      <a:r>
                        <a:rPr lang="ru-RU" sz="2800" b="1" dirty="0" smtClean="0"/>
                        <a:t>1)</a:t>
                      </a:r>
                      <a:r>
                        <a:rPr lang="ru-RU" b="1" dirty="0" smtClean="0"/>
                        <a:t> </a:t>
                      </a:r>
                      <a:r>
                        <a:rPr lang="ru-RU" sz="2800" b="1" dirty="0" smtClean="0"/>
                        <a:t>Признаки однородных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dirty="0" smtClean="0"/>
                        <a:t>членов предложения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4810" y="714356"/>
          <a:ext cx="3714776" cy="612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Умеем.</a:t>
                      </a:r>
                      <a:endParaRPr lang="ru-RU" sz="3200" dirty="0"/>
                    </a:p>
                  </a:txBody>
                  <a:tcPr/>
                </a:tc>
              </a:tr>
              <a:tr h="1696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2) Находить в тексте однородные члены предложения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02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3) Правильно расставлять знаки препинания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96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4) Употреблять в речи однородные члены предложения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3" descr="http://im1-tub-ru.yandex.net/i?id=e8764543c60f4866dd176e5f3d531f53-7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9052"/>
            <a:ext cx="3714776" cy="32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 </a:t>
            </a:r>
            <a:endParaRPr lang="ru-RU" dirty="0"/>
          </a:p>
        </p:txBody>
      </p:sp>
      <p:pic>
        <p:nvPicPr>
          <p:cNvPr id="4" name="Содержимое 3" descr="Детский сад 188 г. Чебоксары - Родительская плат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0597" y="1600200"/>
            <a:ext cx="60828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357454"/>
          </a:xfrm>
        </p:spPr>
        <p:txBody>
          <a:bodyPr/>
          <a:lstStyle/>
          <a:p>
            <a:r>
              <a:rPr lang="ru-RU" i="1" dirty="0" smtClean="0"/>
              <a:t>Словарно-орфографическая </a:t>
            </a:r>
            <a:br>
              <a:rPr lang="ru-RU" i="1" dirty="0" smtClean="0"/>
            </a:br>
            <a:r>
              <a:rPr lang="ru-RU" i="1" dirty="0" smtClean="0"/>
              <a:t>работа  </a:t>
            </a:r>
            <a:endParaRPr lang="ru-RU" i="1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153400" cy="3048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/>
              <a:t>с..…</a:t>
            </a:r>
            <a:r>
              <a:rPr lang="ru-RU" sz="3600" b="1" dirty="0" err="1"/>
              <a:t>лдат</a:t>
            </a:r>
            <a:r>
              <a:rPr lang="ru-RU" sz="3600" b="1" dirty="0"/>
              <a:t>, д….</a:t>
            </a:r>
            <a:r>
              <a:rPr lang="ru-RU" sz="3600" b="1" dirty="0" err="1"/>
              <a:t>ревня</a:t>
            </a:r>
            <a:r>
              <a:rPr lang="ru-RU" sz="3600" b="1" dirty="0"/>
              <a:t>,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err="1"/>
              <a:t>прин</a:t>
            </a:r>
            <a:r>
              <a:rPr lang="ru-RU" sz="3600" b="1" dirty="0"/>
              <a:t>….</a:t>
            </a:r>
            <a:r>
              <a:rPr lang="ru-RU" sz="3600" b="1" dirty="0" err="1"/>
              <a:t>сла</a:t>
            </a:r>
            <a:r>
              <a:rPr lang="ru-RU" sz="3600" b="1" dirty="0"/>
              <a:t>, </a:t>
            </a:r>
            <a:r>
              <a:rPr lang="ru-RU" sz="3600" b="1" dirty="0" err="1"/>
              <a:t>похв</a:t>
            </a:r>
            <a:r>
              <a:rPr lang="ru-RU" sz="3600" b="1" dirty="0"/>
              <a:t>….лила,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/>
              <a:t> т..…пор, отв.…чает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43200" y="2971800"/>
            <a:ext cx="557213" cy="823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</a:rPr>
              <a:t>о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00600" y="609600"/>
            <a:ext cx="523875" cy="823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</a:rPr>
              <a:t>е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14600" y="533400"/>
            <a:ext cx="566738" cy="8334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</a:rPr>
              <a:t>о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257800" y="2971800"/>
            <a:ext cx="523875" cy="823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/>
              <a:t>е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19400" y="1752600"/>
            <a:ext cx="533400" cy="823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/>
              <a:t>е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62600" y="1752600"/>
            <a:ext cx="523875" cy="823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/>
              <a:t>а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371600" y="4419600"/>
            <a:ext cx="2667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принесла</a:t>
            </a:r>
          </a:p>
          <a:p>
            <a:pPr algn="ctr"/>
            <a:r>
              <a:rPr lang="ru-RU" sz="3600" b="1"/>
              <a:t>похвалила</a:t>
            </a:r>
          </a:p>
          <a:p>
            <a:pPr algn="ctr"/>
            <a:r>
              <a:rPr lang="ru-RU" sz="3600" b="1"/>
              <a:t>отвечает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800600" y="4419600"/>
            <a:ext cx="2438400" cy="1981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1"/>
                </a:solidFill>
              </a:rPr>
              <a:t>солдат</a:t>
            </a:r>
          </a:p>
          <a:p>
            <a:pPr algn="ctr"/>
            <a:r>
              <a:rPr lang="ru-RU" sz="3600" b="1">
                <a:solidFill>
                  <a:schemeClr val="accent1"/>
                </a:solidFill>
              </a:rPr>
              <a:t>деревня</a:t>
            </a:r>
          </a:p>
          <a:p>
            <a:pPr algn="ctr"/>
            <a:r>
              <a:rPr lang="ru-RU" sz="3600" b="1">
                <a:solidFill>
                  <a:schemeClr val="accent1"/>
                </a:solidFill>
              </a:rPr>
              <a:t>топор 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1534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/>
              <a:t>солдат, принесла,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/>
              <a:t>деревня, похвалила,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/>
              <a:t> топор, отвечает</a:t>
            </a:r>
          </a:p>
        </p:txBody>
      </p:sp>
      <p:pic>
        <p:nvPicPr>
          <p:cNvPr id="12298" name="Picture 10" descr="Сканирован09-10-13 1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4968875" cy="3341688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838200" y="5029200"/>
            <a:ext cx="7620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"Каша из топора"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1000108"/>
          <a:ext cx="3357586" cy="292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Что</a:t>
                      </a:r>
                      <a:r>
                        <a:rPr lang="ru-RU" sz="3200" baseline="0" dirty="0" smtClean="0"/>
                        <a:t> надо знать</a:t>
                      </a:r>
                      <a:endParaRPr lang="ru-RU" sz="3200" dirty="0"/>
                    </a:p>
                  </a:txBody>
                  <a:tcPr/>
                </a:tc>
              </a:tr>
              <a:tr h="835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</a:t>
                      </a:r>
                      <a:r>
                        <a:rPr lang="ru-RU" sz="2800" b="1" dirty="0" smtClean="0"/>
                        <a:t>1)</a:t>
                      </a:r>
                      <a:r>
                        <a:rPr lang="ru-RU" b="1" dirty="0" smtClean="0"/>
                        <a:t> </a:t>
                      </a:r>
                      <a:r>
                        <a:rPr lang="ru-RU" sz="2800" b="1" dirty="0" smtClean="0"/>
                        <a:t>Признаки однородных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dirty="0" smtClean="0"/>
                        <a:t>членов предложения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14810" y="1000108"/>
          <a:ext cx="3643338" cy="533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Что надо уметь 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2) Находить в тексте однородные члены предложения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3) Правильно расставлять знаки препинания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4) Употреблять в речи однородные члены предложения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" descr="91068805_slovari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2143140" cy="258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071538" y="1285860"/>
            <a:ext cx="1714512" cy="785818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714612" y="1285860"/>
            <a:ext cx="1571636" cy="857256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3929058" y="1142984"/>
            <a:ext cx="1143008" cy="107157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714876" y="1357298"/>
            <a:ext cx="1571636" cy="714380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6143636" y="1357298"/>
            <a:ext cx="2000264" cy="785818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3357586"/>
          </a:xfrm>
        </p:spPr>
        <p:txBody>
          <a:bodyPr/>
          <a:lstStyle/>
          <a:p>
            <a:r>
              <a:rPr lang="ru-RU" b="1" i="1" dirty="0" smtClean="0"/>
              <a:t>Работа с карточками</a:t>
            </a:r>
            <a:endParaRPr lang="ru-RU" b="1" i="1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CC"/>
          </a:solidFill>
          <a:ln>
            <a:solidFill>
              <a:srgbClr val="FFFFCC"/>
            </a:solidFill>
          </a:ln>
        </p:spPr>
        <p:txBody>
          <a:bodyPr/>
          <a:lstStyle/>
          <a:p>
            <a:pPr algn="l"/>
            <a:r>
              <a:rPr lang="ru-RU" sz="3200" u="sng">
                <a:solidFill>
                  <a:schemeClr val="accent1"/>
                </a:solidFill>
              </a:rPr>
              <a:t>Слова для справок</a:t>
            </a:r>
            <a:r>
              <a:rPr lang="ru-RU" sz="3200">
                <a:solidFill>
                  <a:schemeClr val="accent1"/>
                </a:solidFill>
              </a:rPr>
              <a:t>: </a:t>
            </a:r>
            <a:r>
              <a:rPr lang="ru-RU" sz="2800">
                <a:solidFill>
                  <a:schemeClr val="accent1"/>
                </a:solidFill>
              </a:rPr>
              <a:t>налил, глядит, вымыл, помешивает,  опустил, не сводит, достал, поставил</a:t>
            </a:r>
          </a:p>
        </p:txBody>
      </p:sp>
      <p:pic>
        <p:nvPicPr>
          <p:cNvPr id="14342" name="Picture 6" descr="Сканирован09-10-13 1402"/>
          <p:cNvPicPr>
            <a:picLocks noChangeAspect="1" noChangeArrowheads="1"/>
          </p:cNvPicPr>
          <p:nvPr/>
        </p:nvPicPr>
        <p:blipFill>
          <a:blip r:embed="rId3">
            <a:lum contrast="-54000"/>
          </a:blip>
          <a:srcRect/>
          <a:stretch>
            <a:fillRect/>
          </a:stretch>
        </p:blipFill>
        <p:spPr bwMode="auto">
          <a:xfrm>
            <a:off x="457200" y="1143000"/>
            <a:ext cx="8382000" cy="56388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7696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00"/>
                </a:solidFill>
              </a:rPr>
              <a:t>Солдат топор                ,        </a:t>
            </a:r>
          </a:p>
          <a:p>
            <a:r>
              <a:rPr lang="ru-RU" sz="4000" b="1">
                <a:solidFill>
                  <a:srgbClr val="FFFF00"/>
                </a:solidFill>
              </a:rPr>
              <a:t>              в котел,</a:t>
            </a:r>
          </a:p>
          <a:p>
            <a:r>
              <a:rPr lang="ru-RU" sz="4000" b="1">
                <a:solidFill>
                  <a:srgbClr val="FFFF00"/>
                </a:solidFill>
              </a:rPr>
              <a:t> воды и                на огонь. Старуха на солдата               , глаз                 .               солдат ложку,                       варево.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572000" y="19812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вымыл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" y="25908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опустил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34000" y="25908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налил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048000" y="32004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поставил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096000" y="38100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глядит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09800" y="44196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не сводит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724400" y="44196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Достал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895600" y="4953000"/>
            <a:ext cx="289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помешивает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4286280"/>
          </a:xfrm>
        </p:spPr>
        <p:txBody>
          <a:bodyPr anchor="t" anchorCtr="0"/>
          <a:lstStyle/>
          <a:p>
            <a:r>
              <a:rPr lang="ru-RU" sz="4420" i="1" dirty="0" smtClean="0"/>
              <a:t>«Собери пословицу»</a:t>
            </a:r>
            <a:r>
              <a:rPr lang="ru-RU" sz="4420" i="1" dirty="0" smtClean="0"/>
              <a:t/>
            </a:r>
            <a:br>
              <a:rPr lang="ru-RU" sz="4420" i="1" dirty="0" smtClean="0"/>
            </a:br>
            <a:r>
              <a:rPr lang="ru-RU" sz="4420" i="1" dirty="0" smtClean="0"/>
              <a:t>Работа в парах</a:t>
            </a:r>
            <a:endParaRPr lang="ru-RU" sz="4420" i="1" dirty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ok_odnorodnye_chleny_1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urok_odnorodnye_chleny_1</Template>
  <TotalTime>162</TotalTime>
  <Words>402</Words>
  <Application>Microsoft Office PowerPoint</Application>
  <PresentationFormat>Экран (4:3)</PresentationFormat>
  <Paragraphs>90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urok_odnorodnye_chleny_1</vt:lpstr>
      <vt:lpstr>Image</vt:lpstr>
      <vt:lpstr>«Закрепление знаний о предложениях с однородными членами»</vt:lpstr>
      <vt:lpstr>Слайд 2</vt:lpstr>
      <vt:lpstr>Словарно-орфографическая  работа  </vt:lpstr>
      <vt:lpstr>Слайд 4</vt:lpstr>
      <vt:lpstr>Слайд 5</vt:lpstr>
      <vt:lpstr>Слайд 6</vt:lpstr>
      <vt:lpstr>Работа с карточками</vt:lpstr>
      <vt:lpstr>Слова для справок: налил, глядит, вымыл, помешивает,  опустил, не сводит, достал, поставил</vt:lpstr>
      <vt:lpstr>«Собери пословицу» Работа в парах</vt:lpstr>
      <vt:lpstr>Слайд 10</vt:lpstr>
      <vt:lpstr>Слайд 11</vt:lpstr>
      <vt:lpstr>Составь из слов предложения с однородными членами . Поставь знаки препинания </vt:lpstr>
      <vt:lpstr>Слайд 13</vt:lpstr>
      <vt:lpstr>Слайд 14</vt:lpstr>
      <vt:lpstr>Слайд 15</vt:lpstr>
      <vt:lpstr>Слайд 16</vt:lpstr>
      <vt:lpstr>- Прочитайте. Найдите речевые ошибки.  </vt:lpstr>
      <vt:lpstr>Слайд 18</vt:lpstr>
      <vt:lpstr>Слайд 19</vt:lpstr>
      <vt:lpstr>Ключ к тесту </vt:lpstr>
      <vt:lpstr> </vt:lpstr>
      <vt:lpstr>Спасибо за урок 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«Закрепление знаний о предложениях с однородными членами»</dc:title>
  <dc:creator>1</dc:creator>
  <cp:lastModifiedBy>надежда</cp:lastModifiedBy>
  <cp:revision>19</cp:revision>
  <cp:lastPrinted>1601-01-01T00:00:00Z</cp:lastPrinted>
  <dcterms:created xsi:type="dcterms:W3CDTF">2014-01-22T04:57:06Z</dcterms:created>
  <dcterms:modified xsi:type="dcterms:W3CDTF">2016-12-14T17:08:20Z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